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72" y="-1296"/>
      </p:cViewPr>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1/6/2020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1/6/2020</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1/6/2020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www.achancetoparent.net/" TargetMode="External"/><Relationship Id="rId7" Type="http://schemas.openxmlformats.org/officeDocument/2006/relationships/image" Target="../media/image4.jpg"/><Relationship Id="rId2" Type="http://schemas.openxmlformats.org/officeDocument/2006/relationships/hyperlink" Target="mailto:info@achancetoparent.net"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https://www.facebook.com/TheAssociationForSuccessfulParent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82575" y="3403600"/>
            <a:ext cx="2665474" cy="3693886"/>
          </a:xfrm>
        </p:spPr>
        <p:txBody>
          <a:bodyPr/>
          <a:lstStyle/>
          <a:p>
            <a:pPr algn="ctr">
              <a:lnSpc>
                <a:spcPct val="150000"/>
              </a:lnSpc>
            </a:pPr>
            <a:r>
              <a:rPr lang="en-US" sz="1600" dirty="0">
                <a:latin typeface="Calibri" panose="020F0502020204030204" pitchFamily="34" charset="0"/>
                <a:cs typeface="Calibri" panose="020F0502020204030204" pitchFamily="34" charset="0"/>
              </a:rPr>
              <a:t>“We are Dedicated to Enhancing the Lives of Parents Living with Cognitive Difficulties and Their Families through Education, Advocacy, and Support.”</a:t>
            </a:r>
            <a:endParaRPr lang="en-US" sz="1600" i="0" dirty="0">
              <a:latin typeface="Calibri" panose="020F0502020204030204" pitchFamily="34" charset="0"/>
              <a:cs typeface="Calibri" panose="020F0502020204030204" pitchFamily="34" charset="0"/>
            </a:endParaRPr>
          </a:p>
          <a:p>
            <a:r>
              <a:rPr lang="en-US" sz="1000" i="0" dirty="0"/>
              <a:t>*Cognitive difficulties may include difficulties in learning, remembering, and making decisions that affect everyday life</a:t>
            </a:r>
          </a:p>
        </p:txBody>
      </p:sp>
      <p:sp>
        <p:nvSpPr>
          <p:cNvPr id="4" name="Text Placeholder 3"/>
          <p:cNvSpPr>
            <a:spLocks noGrp="1"/>
          </p:cNvSpPr>
          <p:nvPr>
            <p:ph type="body" sz="quarter" idx="21"/>
          </p:nvPr>
        </p:nvSpPr>
        <p:spPr/>
        <p:txBody>
          <a:bodyPr/>
          <a:lstStyle/>
          <a:p>
            <a:endParaRPr lang="en-US"/>
          </a:p>
        </p:txBody>
      </p:sp>
      <p:sp>
        <p:nvSpPr>
          <p:cNvPr id="5" name="Text Placeholder 4"/>
          <p:cNvSpPr>
            <a:spLocks noGrp="1"/>
          </p:cNvSpPr>
          <p:nvPr>
            <p:ph type="body" sz="quarter" idx="22"/>
          </p:nvPr>
        </p:nvSpPr>
        <p:spPr/>
        <p:txBody>
          <a:bodyPr/>
          <a:lstStyle/>
          <a:p>
            <a:endParaRPr lang="en-US"/>
          </a:p>
        </p:txBody>
      </p:sp>
      <p:sp>
        <p:nvSpPr>
          <p:cNvPr id="7" name="Text Placeholder 6"/>
          <p:cNvSpPr>
            <a:spLocks noGrp="1"/>
          </p:cNvSpPr>
          <p:nvPr>
            <p:ph type="body" sz="quarter" idx="28"/>
          </p:nvPr>
        </p:nvSpPr>
        <p:spPr/>
        <p:txBody>
          <a:bodyPr/>
          <a:lstStyle/>
          <a:p>
            <a:endParaRPr lang="en-US"/>
          </a:p>
        </p:txBody>
      </p:sp>
      <p:sp>
        <p:nvSpPr>
          <p:cNvPr id="10" name="Text Placeholder 9"/>
          <p:cNvSpPr>
            <a:spLocks noGrp="1"/>
          </p:cNvSpPr>
          <p:nvPr>
            <p:ph type="body" sz="quarter" idx="60"/>
          </p:nvPr>
        </p:nvSpPr>
        <p:spPr>
          <a:xfrm>
            <a:off x="3575303" y="5694054"/>
            <a:ext cx="2816352" cy="236886"/>
          </a:xfrm>
        </p:spPr>
        <p:txBody>
          <a:bodyPr/>
          <a:lstStyle/>
          <a:p>
            <a:pPr algn="ctr"/>
            <a:r>
              <a:rPr lang="en-US" sz="2400" b="1" dirty="0">
                <a:latin typeface="Calibri" panose="020F0502020204030204" pitchFamily="34" charset="0"/>
                <a:cs typeface="Calibri" panose="020F0502020204030204" pitchFamily="34" charset="0"/>
              </a:rPr>
              <a:t>TASP </a:t>
            </a:r>
            <a:endParaRPr lang="en-US" sz="2400" b="1" i="0" dirty="0">
              <a:latin typeface="Calibri" panose="020F0502020204030204" pitchFamily="34" charset="0"/>
              <a:cs typeface="Calibri" panose="020F0502020204030204" pitchFamily="34" charset="0"/>
            </a:endParaRPr>
          </a:p>
          <a:p>
            <a:endParaRPr lang="en-US" dirty="0"/>
          </a:p>
        </p:txBody>
      </p:sp>
      <p:sp>
        <p:nvSpPr>
          <p:cNvPr id="11" name="Text Placeholder 10"/>
          <p:cNvSpPr>
            <a:spLocks noGrp="1"/>
          </p:cNvSpPr>
          <p:nvPr>
            <p:ph type="body" sz="quarter" idx="61"/>
          </p:nvPr>
        </p:nvSpPr>
        <p:spPr>
          <a:xfrm>
            <a:off x="3575303" y="6012894"/>
            <a:ext cx="2816352" cy="479646"/>
          </a:xfrm>
        </p:spPr>
        <p:txBody>
          <a:bodyPr/>
          <a:lstStyle/>
          <a:p>
            <a:pPr algn="ctr"/>
            <a:r>
              <a:rPr lang="en-US" sz="1400" dirty="0">
                <a:latin typeface="Calibri" panose="020F0502020204030204" pitchFamily="34" charset="0"/>
                <a:cs typeface="Calibri" panose="020F0502020204030204" pitchFamily="34" charset="0"/>
              </a:rPr>
              <a:t>1.(800).599.8810</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hlinkClick r:id="rId2"/>
              </a:rPr>
              <a:t>info@achancetoparent.net</a:t>
            </a:r>
            <a:r>
              <a:rPr lang="en-US" sz="1400" dirty="0">
                <a:latin typeface="Calibri" panose="020F0502020204030204" pitchFamily="34" charset="0"/>
                <a:cs typeface="Calibri" panose="020F0502020204030204" pitchFamily="34" charset="0"/>
              </a:rPr>
              <a:t> </a:t>
            </a:r>
          </a:p>
        </p:txBody>
      </p:sp>
      <p:sp>
        <p:nvSpPr>
          <p:cNvPr id="12" name="Text Placeholder 11"/>
          <p:cNvSpPr>
            <a:spLocks noGrp="1"/>
          </p:cNvSpPr>
          <p:nvPr>
            <p:ph type="body" sz="quarter" idx="62"/>
          </p:nvPr>
        </p:nvSpPr>
        <p:spPr>
          <a:xfrm>
            <a:off x="3575303" y="6587138"/>
            <a:ext cx="2816352" cy="461664"/>
          </a:xfrm>
        </p:spPr>
        <p:txBody>
          <a:bodyPr/>
          <a:lstStyle/>
          <a:p>
            <a:pPr algn="ctr"/>
            <a:r>
              <a:rPr lang="en-US" sz="1600" dirty="0">
                <a:latin typeface="Calibri" panose="020F0502020204030204" pitchFamily="34" charset="0"/>
                <a:cs typeface="Calibri" panose="020F0502020204030204" pitchFamily="34" charset="0"/>
                <a:hlinkClick r:id="rId3"/>
              </a:rPr>
              <a:t>www.achancetoparent.net</a:t>
            </a:r>
            <a:endParaRPr lang="en-US" sz="1600" dirty="0">
              <a:latin typeface="Calibri" panose="020F0502020204030204" pitchFamily="34" charset="0"/>
              <a:cs typeface="Calibri" panose="020F0502020204030204" pitchFamily="34" charset="0"/>
            </a:endParaRPr>
          </a:p>
          <a:p>
            <a:pPr algn="ctr"/>
            <a:r>
              <a:rPr lang="en-US" sz="1200" b="1" i="0" dirty="0">
                <a:latin typeface="Calibri" panose="020F0502020204030204" pitchFamily="34" charset="0"/>
                <a:cs typeface="Calibri" panose="020F0502020204030204" pitchFamily="34" charset="0"/>
              </a:rPr>
              <a:t>Follow us on Facebook:</a:t>
            </a:r>
            <a:endParaRPr lang="en-US" sz="1200" b="1" i="0" dirty="0">
              <a:latin typeface="Calibri" panose="020F0502020204030204" pitchFamily="34" charset="0"/>
              <a:cs typeface="Calibri" panose="020F0502020204030204" pitchFamily="34" charset="0"/>
              <a:hlinkClick r:id="rId4"/>
            </a:endParaRPr>
          </a:p>
          <a:p>
            <a:pPr algn="ctr"/>
            <a:r>
              <a:rPr lang="en-US" sz="1200" dirty="0" err="1">
                <a:latin typeface="Calibri" panose="020F0502020204030204" pitchFamily="34" charset="0"/>
                <a:cs typeface="Calibri" panose="020F0502020204030204" pitchFamily="34" charset="0"/>
                <a:hlinkClick r:id="rId4"/>
              </a:rPr>
              <a:t>TheAssociationForSuccessfulParenting</a:t>
            </a:r>
            <a:r>
              <a:rPr lang="en-US" sz="1200" dirty="0">
                <a:latin typeface="Calibri" panose="020F0502020204030204" pitchFamily="34" charset="0"/>
                <a:cs typeface="Calibri" panose="020F0502020204030204" pitchFamily="34" charset="0"/>
                <a:hlinkClick r:id="rId4"/>
              </a:rPr>
              <a:t> </a:t>
            </a:r>
            <a:endParaRPr lang="en-US" sz="1200" dirty="0">
              <a:latin typeface="Calibri" panose="020F0502020204030204" pitchFamily="34" charset="0"/>
              <a:cs typeface="Calibri" panose="020F0502020204030204" pitchFamily="34" charset="0"/>
            </a:endParaRPr>
          </a:p>
        </p:txBody>
      </p:sp>
      <p:sp>
        <p:nvSpPr>
          <p:cNvPr id="13" name="Text Placeholder 12"/>
          <p:cNvSpPr>
            <a:spLocks noGrp="1"/>
          </p:cNvSpPr>
          <p:nvPr>
            <p:ph type="body" sz="quarter" idx="63"/>
          </p:nvPr>
        </p:nvSpPr>
        <p:spPr>
          <a:xfrm>
            <a:off x="7156069" y="5865152"/>
            <a:ext cx="2423160" cy="670559"/>
          </a:xfrm>
        </p:spPr>
        <p:txBody>
          <a:bodyPr/>
          <a:lstStyle/>
          <a:p>
            <a:pPr>
              <a:lnSpc>
                <a:spcPct val="100000"/>
              </a:lnSpc>
            </a:pPr>
            <a:r>
              <a:rPr lang="en-US" sz="3200" b="1" i="0" dirty="0">
                <a:latin typeface="Calibri" panose="020F0502020204030204" pitchFamily="34" charset="0"/>
                <a:cs typeface="Calibri" panose="020F0502020204030204" pitchFamily="34" charset="0"/>
              </a:rPr>
              <a:t>TASP</a:t>
            </a:r>
          </a:p>
          <a:p>
            <a:r>
              <a:rPr lang="en-US" sz="1800" b="1" dirty="0">
                <a:latin typeface="Calibri" panose="020F0502020204030204" pitchFamily="34" charset="0"/>
                <a:cs typeface="Calibri" panose="020F0502020204030204" pitchFamily="34" charset="0"/>
              </a:rPr>
              <a:t>The Association for Successful Parenting</a:t>
            </a:r>
          </a:p>
        </p:txBody>
      </p:sp>
      <p:pic>
        <p:nvPicPr>
          <p:cNvPr id="20" name="Picture 19">
            <a:extLst>
              <a:ext uri="{FF2B5EF4-FFF2-40B4-BE49-F238E27FC236}">
                <a16:creationId xmlns:a16="http://schemas.microsoft.com/office/drawing/2014/main" id="{B6A8F976-7398-43A8-8B19-27D1F94C23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0516" y="722128"/>
            <a:ext cx="1685925" cy="723900"/>
          </a:xfrm>
          <a:prstGeom prst="rect">
            <a:avLst/>
          </a:prstGeom>
        </p:spPr>
      </p:pic>
      <p:sp>
        <p:nvSpPr>
          <p:cNvPr id="21" name="TextBox 20">
            <a:extLst>
              <a:ext uri="{FF2B5EF4-FFF2-40B4-BE49-F238E27FC236}">
                <a16:creationId xmlns:a16="http://schemas.microsoft.com/office/drawing/2014/main" id="{7680F8A3-72A2-484A-82C4-53BDEAC0E00C}"/>
              </a:ext>
            </a:extLst>
          </p:cNvPr>
          <p:cNvSpPr txBox="1"/>
          <p:nvPr/>
        </p:nvSpPr>
        <p:spPr>
          <a:xfrm>
            <a:off x="398834" y="3055091"/>
            <a:ext cx="2549215" cy="338554"/>
          </a:xfrm>
          <a:prstGeom prst="rect">
            <a:avLst/>
          </a:prstGeom>
          <a:noFill/>
        </p:spPr>
        <p:txBody>
          <a:bodyPr wrap="square" rtlCol="0">
            <a:spAutoFit/>
          </a:bodyPr>
          <a:lstStyle/>
          <a:p>
            <a:pPr algn="ctr"/>
            <a:r>
              <a:rPr lang="en-US" sz="1600" b="1" dirty="0">
                <a:latin typeface="Calibri" panose="020F0502020204030204" pitchFamily="34" charset="0"/>
                <a:cs typeface="Calibri" panose="020F0502020204030204" pitchFamily="34" charset="0"/>
              </a:rPr>
              <a:t>Mission Statement:</a:t>
            </a:r>
            <a:endParaRPr lang="en-US" sz="1600" b="1" dirty="0"/>
          </a:p>
        </p:txBody>
      </p:sp>
      <p:pic>
        <p:nvPicPr>
          <p:cNvPr id="17" name="Picture Placeholder 16">
            <a:extLst>
              <a:ext uri="{FF2B5EF4-FFF2-40B4-BE49-F238E27FC236}">
                <a16:creationId xmlns:a16="http://schemas.microsoft.com/office/drawing/2014/main" id="{3547FCAF-C72B-4CAA-8D9B-B26F257F83E0}"/>
              </a:ext>
            </a:extLst>
          </p:cNvPr>
          <p:cNvPicPr>
            <a:picLocks noGrp="1" noChangeAspect="1"/>
          </p:cNvPicPr>
          <p:nvPr>
            <p:ph type="pic" sz="quarter" idx="27"/>
          </p:nvPr>
        </p:nvPicPr>
        <p:blipFill>
          <a:blip r:embed="rId6" cstate="print">
            <a:extLst>
              <a:ext uri="{28A0092B-C50C-407E-A947-70E740481C1C}">
                <a14:useLocalDpi xmlns:a14="http://schemas.microsoft.com/office/drawing/2010/main" val="0"/>
              </a:ext>
            </a:extLst>
          </a:blip>
          <a:srcRect l="11723" r="11723"/>
          <a:stretch>
            <a:fillRect/>
          </a:stretch>
        </p:blipFill>
        <p:spPr/>
      </p:pic>
      <p:sp>
        <p:nvSpPr>
          <p:cNvPr id="29" name="TextBox 28">
            <a:extLst>
              <a:ext uri="{FF2B5EF4-FFF2-40B4-BE49-F238E27FC236}">
                <a16:creationId xmlns:a16="http://schemas.microsoft.com/office/drawing/2014/main" id="{D95968EC-FCC7-4FA1-AC85-447B2F8FA2C0}"/>
              </a:ext>
            </a:extLst>
          </p:cNvPr>
          <p:cNvSpPr txBox="1"/>
          <p:nvPr/>
        </p:nvSpPr>
        <p:spPr>
          <a:xfrm>
            <a:off x="6959473" y="6775552"/>
            <a:ext cx="2816352" cy="461665"/>
          </a:xfrm>
          <a:prstGeom prst="rect">
            <a:avLst/>
          </a:prstGeom>
          <a:noFill/>
        </p:spPr>
        <p:txBody>
          <a:bodyPr wrap="square" rtlCol="0">
            <a:spAutoFit/>
          </a:bodyPr>
          <a:lstStyle/>
          <a:p>
            <a:pPr algn="ctr"/>
            <a:r>
              <a:rPr lang="en-US" sz="1200" dirty="0">
                <a:solidFill>
                  <a:schemeClr val="bg1">
                    <a:lumMod val="85000"/>
                  </a:schemeClr>
                </a:solidFill>
              </a:rPr>
              <a:t>Enhancing the Lives of Families When Parents Have Learning Difficulties</a:t>
            </a:r>
          </a:p>
        </p:txBody>
      </p:sp>
      <p:pic>
        <p:nvPicPr>
          <p:cNvPr id="15" name="Picture Placeholder 14">
            <a:extLst>
              <a:ext uri="{FF2B5EF4-FFF2-40B4-BE49-F238E27FC236}">
                <a16:creationId xmlns:a16="http://schemas.microsoft.com/office/drawing/2014/main" id="{5BAA243B-8762-4087-B2C7-46251A072FD8}"/>
              </a:ext>
            </a:extLst>
          </p:cNvPr>
          <p:cNvPicPr>
            <a:picLocks noGrp="1" noChangeAspect="1"/>
          </p:cNvPicPr>
          <p:nvPr>
            <p:ph type="pic" sz="quarter" idx="30"/>
          </p:nvPr>
        </p:nvPicPr>
        <p:blipFill rotWithShape="1">
          <a:blip r:embed="rId7">
            <a:extLst>
              <a:ext uri="{28A0092B-C50C-407E-A947-70E740481C1C}">
                <a14:useLocalDpi xmlns:a14="http://schemas.microsoft.com/office/drawing/2010/main" val="0"/>
              </a:ext>
            </a:extLst>
          </a:blip>
          <a:srcRect l="35485" r="18475"/>
          <a:stretch/>
        </p:blipFill>
        <p:spPr>
          <a:xfrm>
            <a:off x="3575303" y="1446028"/>
            <a:ext cx="2816352" cy="4080776"/>
          </a:xfrm>
        </p:spPr>
      </p:pic>
      <p:pic>
        <p:nvPicPr>
          <p:cNvPr id="18" name="Picture Placeholder 17">
            <a:extLst>
              <a:ext uri="{FF2B5EF4-FFF2-40B4-BE49-F238E27FC236}">
                <a16:creationId xmlns:a16="http://schemas.microsoft.com/office/drawing/2014/main" id="{1415B1E6-EADF-4ABE-AB01-B626719FAD18}"/>
              </a:ext>
            </a:extLst>
          </p:cNvPr>
          <p:cNvPicPr>
            <a:picLocks noGrp="1" noChangeAspect="1"/>
          </p:cNvPicPr>
          <p:nvPr>
            <p:ph type="pic" sz="quarter" idx="31"/>
          </p:nvPr>
        </p:nvPicPr>
        <p:blipFill rotWithShape="1">
          <a:blip r:embed="rId8">
            <a:extLst>
              <a:ext uri="{28A0092B-C50C-407E-A947-70E740481C1C}">
                <a14:useLocalDpi xmlns:a14="http://schemas.microsoft.com/office/drawing/2010/main" val="0"/>
              </a:ext>
            </a:extLst>
          </a:blip>
          <a:srcRect l="57751" t="580" r="3807" b="-580"/>
          <a:stretch/>
        </p:blipFill>
        <p:spPr>
          <a:xfrm>
            <a:off x="6959473" y="640080"/>
            <a:ext cx="2816352" cy="4886724"/>
          </a:xfrm>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63"/>
          </p:nvPr>
        </p:nvSpPr>
        <p:spPr>
          <a:xfrm>
            <a:off x="6958585" y="5515714"/>
            <a:ext cx="2816352" cy="2075217"/>
          </a:xfrm>
        </p:spPr>
        <p:txBody>
          <a:bodyPr/>
          <a:lstStyle/>
          <a:p>
            <a:pPr>
              <a:lnSpc>
                <a:spcPct val="100000"/>
              </a:lnSpc>
              <a:spcBef>
                <a:spcPts val="1200"/>
              </a:spcBef>
            </a:pPr>
            <a:r>
              <a:rPr lang="en-US" sz="1400" b="1" i="0" dirty="0">
                <a:latin typeface="Calibri" panose="020F0502020204030204" pitchFamily="34" charset="0"/>
                <a:cs typeface="Calibri" panose="020F0502020204030204" pitchFamily="34" charset="0"/>
              </a:rPr>
              <a:t>We believe that: </a:t>
            </a:r>
            <a:r>
              <a:rPr lang="en-US" sz="1400" i="0" dirty="0">
                <a:latin typeface="Calibri" panose="020F0502020204030204" pitchFamily="34" charset="0"/>
                <a:cs typeface="Calibri" panose="020F0502020204030204" pitchFamily="34" charset="0"/>
              </a:rPr>
              <a:t>Termination of the parental relationship  should not be based upon a parent’s disability alone.</a:t>
            </a:r>
          </a:p>
          <a:p>
            <a:pPr>
              <a:lnSpc>
                <a:spcPct val="100000"/>
              </a:lnSpc>
              <a:spcBef>
                <a:spcPts val="1200"/>
              </a:spcBef>
            </a:pPr>
            <a:r>
              <a:rPr lang="en-US" sz="1400" i="0" dirty="0">
                <a:latin typeface="Calibri" panose="020F0502020204030204" pitchFamily="34" charset="0"/>
                <a:cs typeface="Calibri" panose="020F0502020204030204" pitchFamily="34" charset="0"/>
              </a:rPr>
              <a:t>Parents need and deserve individualized assessment of adequate parenting skills and a chance to parent.</a:t>
            </a:r>
          </a:p>
          <a:p>
            <a:endParaRPr lang="en-US" dirty="0"/>
          </a:p>
        </p:txBody>
      </p:sp>
      <p:sp>
        <p:nvSpPr>
          <p:cNvPr id="24" name="Text Placeholder 23"/>
          <p:cNvSpPr>
            <a:spLocks noGrp="1"/>
          </p:cNvSpPr>
          <p:nvPr>
            <p:ph type="body" sz="quarter" idx="64"/>
          </p:nvPr>
        </p:nvSpPr>
        <p:spPr>
          <a:xfrm>
            <a:off x="7092617" y="1622983"/>
            <a:ext cx="2485723" cy="1771969"/>
          </a:xfrm>
        </p:spPr>
        <p:txBody>
          <a:bodyPr/>
          <a:lstStyle/>
          <a:p>
            <a:r>
              <a:rPr lang="en-US" sz="1400" dirty="0">
                <a:latin typeface="Calibri" panose="020F0502020204030204" pitchFamily="34" charset="0"/>
                <a:cs typeface="Calibri" panose="020F0502020204030204" pitchFamily="34" charset="0"/>
              </a:rPr>
              <a:t>TASP offers education, technical assistance, research information and access to an international group of providers, scholars and advocates with expertise in supporting parents with learning difficulties. </a:t>
            </a:r>
          </a:p>
        </p:txBody>
      </p:sp>
      <p:sp>
        <p:nvSpPr>
          <p:cNvPr id="25" name="Text Placeholder 24"/>
          <p:cNvSpPr>
            <a:spLocks noGrp="1"/>
          </p:cNvSpPr>
          <p:nvPr>
            <p:ph type="body" sz="quarter" idx="65"/>
          </p:nvPr>
        </p:nvSpPr>
        <p:spPr/>
        <p:txBody>
          <a:bodyPr/>
          <a:lstStyle/>
          <a:p>
            <a:pPr algn="ctr"/>
            <a:r>
              <a:rPr lang="en-US" sz="2400" dirty="0">
                <a:latin typeface="Calibri" panose="020F0502020204030204" pitchFamily="34" charset="0"/>
                <a:cs typeface="Calibri" panose="020F0502020204030204" pitchFamily="34" charset="0"/>
              </a:rPr>
              <a:t>Connections</a:t>
            </a:r>
          </a:p>
        </p:txBody>
      </p:sp>
      <p:sp>
        <p:nvSpPr>
          <p:cNvPr id="22" name="Text Placeholder 21"/>
          <p:cNvSpPr>
            <a:spLocks noGrp="1"/>
          </p:cNvSpPr>
          <p:nvPr>
            <p:ph type="body" sz="quarter" idx="62"/>
          </p:nvPr>
        </p:nvSpPr>
        <p:spPr>
          <a:xfrm>
            <a:off x="3603668" y="3873553"/>
            <a:ext cx="2690128" cy="3393009"/>
          </a:xfrm>
        </p:spPr>
        <p:txBody>
          <a:bodyPr/>
          <a:lstStyle/>
          <a:p>
            <a:r>
              <a:rPr lang="en-US" sz="1400" b="1" dirty="0">
                <a:latin typeface="Calibri" panose="020F0502020204030204" pitchFamily="34" charset="0"/>
                <a:cs typeface="Calibri" panose="020F0502020204030204" pitchFamily="34" charset="0"/>
              </a:rPr>
              <a:t>Benefits</a:t>
            </a:r>
          </a:p>
          <a:p>
            <a:pPr>
              <a:lnSpc>
                <a:spcPct val="100000"/>
              </a:lnSpc>
            </a:pPr>
            <a:r>
              <a:rPr lang="en-US" sz="1400" dirty="0">
                <a:solidFill>
                  <a:schemeClr val="tx2"/>
                </a:solidFill>
                <a:latin typeface="Calibri" panose="020F0502020204030204" pitchFamily="34" charset="0"/>
                <a:cs typeface="Calibri" panose="020F0502020204030204" pitchFamily="34" charset="0"/>
              </a:rPr>
              <a:t> </a:t>
            </a: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a:t>
            </a:r>
            <a:r>
              <a:rPr lang="en-US" sz="1400" dirty="0">
                <a:solidFill>
                  <a:schemeClr val="tx2"/>
                </a:solidFill>
                <a:latin typeface="Calibri" panose="020F0502020204030204" pitchFamily="34" charset="0"/>
                <a:cs typeface="Calibri" panose="020F0502020204030204" pitchFamily="34" charset="0"/>
              </a:rPr>
              <a:t>Receive our quarterly newsletter</a:t>
            </a:r>
          </a:p>
          <a:p>
            <a:pPr>
              <a:lnSpc>
                <a:spcPct val="100000"/>
              </a:lnSpc>
            </a:pPr>
            <a:r>
              <a:rPr lang="en-US" sz="1400" dirty="0">
                <a:solidFill>
                  <a:schemeClr val="tx2"/>
                </a:solidFill>
                <a:latin typeface="Calibri" panose="020F0502020204030204" pitchFamily="34" charset="0"/>
                <a:cs typeface="Calibri" panose="020F0502020204030204" pitchFamily="34" charset="0"/>
              </a:rPr>
              <a:t> </a:t>
            </a:r>
          </a:p>
          <a:p>
            <a:pPr>
              <a:lnSpc>
                <a:spcPct val="100000"/>
              </a:lnSpc>
            </a:pP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 Support our national conference</a:t>
            </a:r>
          </a:p>
          <a:p>
            <a:pPr>
              <a:lnSpc>
                <a:spcPct val="100000"/>
              </a:lnSpc>
            </a:pPr>
            <a:endPar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endParaRPr>
          </a:p>
          <a:p>
            <a:pPr>
              <a:lnSpc>
                <a:spcPct val="100000"/>
              </a:lnSpc>
            </a:pP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 Access our educational  initiatives</a:t>
            </a:r>
          </a:p>
          <a:p>
            <a:pPr>
              <a:lnSpc>
                <a:spcPct val="100000"/>
              </a:lnSpc>
            </a:pPr>
            <a:endPar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endParaRPr>
          </a:p>
          <a:p>
            <a:pPr>
              <a:lnSpc>
                <a:spcPct val="100000"/>
              </a:lnSpc>
            </a:pP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Access technical assistance</a:t>
            </a:r>
          </a:p>
          <a:p>
            <a:pPr>
              <a:lnSpc>
                <a:spcPct val="100000"/>
              </a:lnSpc>
            </a:pPr>
            <a:endPar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endParaRPr>
          </a:p>
          <a:p>
            <a:pPr>
              <a:lnSpc>
                <a:spcPct val="100000"/>
              </a:lnSpc>
            </a:pP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Support advocacy work</a:t>
            </a:r>
          </a:p>
          <a:p>
            <a:pPr>
              <a:lnSpc>
                <a:spcPct val="100000"/>
              </a:lnSpc>
            </a:pPr>
            <a:endPar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endParaRPr>
          </a:p>
          <a:p>
            <a:pPr>
              <a:lnSpc>
                <a:spcPct val="100000"/>
              </a:lnSpc>
            </a:pP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 Learn about our Peer Navigator Project  - </a:t>
            </a:r>
            <a:r>
              <a:rPr lang="en-US" sz="1400" b="1" dirty="0">
                <a:solidFill>
                  <a:schemeClr val="tx2"/>
                </a:solidFill>
                <a:latin typeface="Calibri" panose="020F0502020204030204" pitchFamily="34" charset="0"/>
                <a:cs typeface="Calibri" panose="020F0502020204030204" pitchFamily="34" charset="0"/>
                <a:sym typeface="Wingdings" panose="05000000000000000000" pitchFamily="2" charset="2"/>
              </a:rPr>
              <a:t>Successful Parenting DC </a:t>
            </a:r>
            <a:r>
              <a:rPr lang="en-US" sz="1400" dirty="0">
                <a:solidFill>
                  <a:schemeClr val="tx2"/>
                </a:solidFill>
                <a:latin typeface="Calibri" panose="020F0502020204030204" pitchFamily="34" charset="0"/>
                <a:cs typeface="Calibri" panose="020F0502020204030204" pitchFamily="34" charset="0"/>
                <a:sym typeface="Wingdings" panose="05000000000000000000" pitchFamily="2" charset="2"/>
              </a:rPr>
              <a:t>through our website at: </a:t>
            </a:r>
            <a:r>
              <a:rPr lang="en-US" sz="1400" dirty="0">
                <a:latin typeface="Calibri" panose="020F0502020204030204" pitchFamily="34" charset="0"/>
                <a:cs typeface="Calibri" panose="020F0502020204030204" pitchFamily="34" charset="0"/>
              </a:rPr>
              <a:t>www.achancetoparent.net </a:t>
            </a:r>
          </a:p>
          <a:p>
            <a:endParaRPr lang="en-US" sz="1400" dirty="0">
              <a:latin typeface="Calibri" panose="020F0502020204030204" pitchFamily="34" charset="0"/>
              <a:cs typeface="Calibri" panose="020F0502020204030204" pitchFamily="34" charset="0"/>
            </a:endParaRPr>
          </a:p>
          <a:p>
            <a:endParaRPr lang="en-US" sz="1400" dirty="0">
              <a:solidFill>
                <a:schemeClr val="tx2"/>
              </a:solidFill>
              <a:latin typeface="Calibri" panose="020F0502020204030204" pitchFamily="34" charset="0"/>
              <a:cs typeface="Calibri" panose="020F0502020204030204" pitchFamily="34" charset="0"/>
            </a:endParaRPr>
          </a:p>
        </p:txBody>
      </p:sp>
      <p:sp>
        <p:nvSpPr>
          <p:cNvPr id="9" name="Text Placeholder 8"/>
          <p:cNvSpPr>
            <a:spLocks noGrp="1"/>
          </p:cNvSpPr>
          <p:nvPr>
            <p:ph type="body" sz="quarter" idx="20"/>
          </p:nvPr>
        </p:nvSpPr>
        <p:spPr>
          <a:xfrm>
            <a:off x="282102" y="5024181"/>
            <a:ext cx="2729914" cy="2680125"/>
          </a:xfrm>
        </p:spPr>
        <p:txBody>
          <a:bodyPr/>
          <a:lstStyle/>
          <a:p>
            <a:r>
              <a:rPr lang="en-US" sz="1400" b="1" i="0" dirty="0">
                <a:latin typeface="Calibri" panose="020F0502020204030204" pitchFamily="34" charset="0"/>
                <a:cs typeface="Calibri" panose="020F0502020204030204" pitchFamily="34" charset="0"/>
              </a:rPr>
              <a:t>We know that: </a:t>
            </a:r>
            <a:r>
              <a:rPr lang="en-US" sz="1400" i="0" dirty="0">
                <a:latin typeface="Calibri" panose="020F0502020204030204" pitchFamily="34" charset="0"/>
                <a:cs typeface="Calibri" panose="020F0502020204030204" pitchFamily="34" charset="0"/>
              </a:rPr>
              <a:t>Family life is complex. All families need support and rely on networks. Separation from parents is in the best interest of children only when reasonable efforts and appropriate services cannot ensure a child’s safety and health.</a:t>
            </a:r>
          </a:p>
        </p:txBody>
      </p:sp>
      <p:sp>
        <p:nvSpPr>
          <p:cNvPr id="10" name="Text Placeholder 9"/>
          <p:cNvSpPr>
            <a:spLocks noGrp="1"/>
          </p:cNvSpPr>
          <p:nvPr>
            <p:ph type="body" sz="quarter" idx="31"/>
          </p:nvPr>
        </p:nvSpPr>
        <p:spPr>
          <a:xfrm>
            <a:off x="423332" y="1622984"/>
            <a:ext cx="2515547" cy="1488472"/>
          </a:xfrm>
        </p:spPr>
        <p:txBody>
          <a:bodyPr/>
          <a:lstStyle/>
          <a:p>
            <a:r>
              <a:rPr lang="en-US" sz="1400" dirty="0">
                <a:latin typeface="Calibri" panose="020F0502020204030204" pitchFamily="34" charset="0"/>
                <a:cs typeface="Calibri" panose="020F0502020204030204" pitchFamily="34" charset="0"/>
              </a:rPr>
              <a:t>TASP offers a variety of webinars and workshops that you can bring to your community.  Visit our website to learn more about these opportunities. </a:t>
            </a:r>
          </a:p>
        </p:txBody>
      </p:sp>
      <p:sp>
        <p:nvSpPr>
          <p:cNvPr id="11" name="Text Placeholder 10"/>
          <p:cNvSpPr>
            <a:spLocks noGrp="1"/>
          </p:cNvSpPr>
          <p:nvPr>
            <p:ph type="body" sz="quarter" idx="58"/>
          </p:nvPr>
        </p:nvSpPr>
        <p:spPr/>
        <p:txBody>
          <a:bodyPr/>
          <a:lstStyle/>
          <a:p>
            <a:pPr algn="ctr"/>
            <a:r>
              <a:rPr lang="en-US" sz="2400" dirty="0">
                <a:latin typeface="Calibri" panose="020F0502020204030204" pitchFamily="34" charset="0"/>
                <a:cs typeface="Calibri" panose="020F0502020204030204" pitchFamily="34" charset="0"/>
              </a:rPr>
              <a:t>Education</a:t>
            </a:r>
          </a:p>
        </p:txBody>
      </p:sp>
      <p:pic>
        <p:nvPicPr>
          <p:cNvPr id="14" name="Picture Placeholder 13"/>
          <p:cNvPicPr>
            <a:picLocks noGrp="1" noChangeAspect="1"/>
          </p:cNvPicPr>
          <p:nvPr>
            <p:ph type="pic" sz="quarter" idx="59"/>
          </p:nvPr>
        </p:nvPicPr>
        <p:blipFill rotWithShape="1">
          <a:blip r:embed="rId2">
            <a:extLst>
              <a:ext uri="{28A0092B-C50C-407E-A947-70E740481C1C}">
                <a14:useLocalDpi xmlns:a14="http://schemas.microsoft.com/office/drawing/2010/main" val="0"/>
              </a:ext>
            </a:extLst>
          </a:blip>
          <a:srcRect l="16044" t="15089" r="3352" b="15089"/>
          <a:stretch/>
        </p:blipFill>
        <p:spPr>
          <a:xfrm>
            <a:off x="531848" y="2994735"/>
            <a:ext cx="2228144" cy="1930130"/>
          </a:xfrm>
          <a:ln>
            <a:solidFill>
              <a:schemeClr val="tx1"/>
            </a:solidFill>
          </a:ln>
        </p:spPr>
      </p:pic>
      <p:sp>
        <p:nvSpPr>
          <p:cNvPr id="4" name="TextBox 3">
            <a:extLst>
              <a:ext uri="{FF2B5EF4-FFF2-40B4-BE49-F238E27FC236}">
                <a16:creationId xmlns:a16="http://schemas.microsoft.com/office/drawing/2014/main" id="{1A0EAC7E-A281-421D-93A7-91F8473ABABF}"/>
              </a:ext>
            </a:extLst>
          </p:cNvPr>
          <p:cNvSpPr txBox="1"/>
          <p:nvPr/>
        </p:nvSpPr>
        <p:spPr>
          <a:xfrm>
            <a:off x="3575303" y="622570"/>
            <a:ext cx="2816352" cy="836579"/>
          </a:xfrm>
          <a:prstGeom prst="rect">
            <a:avLst/>
          </a:prstGeom>
          <a:solidFill>
            <a:schemeClr val="bg1">
              <a:lumMod val="75000"/>
            </a:schemeClr>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AC7AB8D2-CB9D-4A2F-9271-79DA7D3F27AD}"/>
              </a:ext>
            </a:extLst>
          </p:cNvPr>
          <p:cNvSpPr txBox="1"/>
          <p:nvPr/>
        </p:nvSpPr>
        <p:spPr>
          <a:xfrm>
            <a:off x="3575303" y="830106"/>
            <a:ext cx="2619756"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Membership</a:t>
            </a:r>
          </a:p>
        </p:txBody>
      </p:sp>
      <p:sp>
        <p:nvSpPr>
          <p:cNvPr id="6" name="TextBox 5">
            <a:extLst>
              <a:ext uri="{FF2B5EF4-FFF2-40B4-BE49-F238E27FC236}">
                <a16:creationId xmlns:a16="http://schemas.microsoft.com/office/drawing/2014/main" id="{32D013A7-CF22-49C0-904D-F559ADBA5FDA}"/>
              </a:ext>
            </a:extLst>
          </p:cNvPr>
          <p:cNvSpPr txBox="1"/>
          <p:nvPr/>
        </p:nvSpPr>
        <p:spPr>
          <a:xfrm>
            <a:off x="3667328" y="1503064"/>
            <a:ext cx="2626468" cy="646331"/>
          </a:xfrm>
          <a:prstGeom prst="rect">
            <a:avLst/>
          </a:prstGeom>
          <a:noFill/>
        </p:spPr>
        <p:txBody>
          <a:bodyPr wrap="square" rtlCol="0">
            <a:spAutoFit/>
          </a:bodyPr>
          <a:lstStyle/>
          <a:p>
            <a:pPr algn="ctr"/>
            <a:r>
              <a:rPr lang="en-US" dirty="0">
                <a:latin typeface="Calibri" panose="020F0502020204030204" pitchFamily="34" charset="0"/>
                <a:cs typeface="Calibri" panose="020F0502020204030204" pitchFamily="34" charset="0"/>
              </a:rPr>
              <a:t>Support TASP through a paid membership</a:t>
            </a:r>
          </a:p>
        </p:txBody>
      </p:sp>
      <p:pic>
        <p:nvPicPr>
          <p:cNvPr id="18" name="Picture Placeholder 17">
            <a:extLst>
              <a:ext uri="{FF2B5EF4-FFF2-40B4-BE49-F238E27FC236}">
                <a16:creationId xmlns:a16="http://schemas.microsoft.com/office/drawing/2014/main" id="{D97D97A2-BFCA-43AA-82D4-4CA56D1471B7}"/>
              </a:ext>
            </a:extLst>
          </p:cNvPr>
          <p:cNvPicPr>
            <a:picLocks noGrp="1" noChangeAspect="1"/>
          </p:cNvPicPr>
          <p:nvPr>
            <p:ph type="pic" sz="quarter" idx="60"/>
          </p:nvPr>
        </p:nvPicPr>
        <p:blipFill rotWithShape="1">
          <a:blip r:embed="rId3">
            <a:extLst>
              <a:ext uri="{28A0092B-C50C-407E-A947-70E740481C1C}">
                <a14:useLocalDpi xmlns:a14="http://schemas.microsoft.com/office/drawing/2010/main" val="0"/>
              </a:ext>
            </a:extLst>
          </a:blip>
          <a:srcRect t="21482" b="21483"/>
          <a:stretch/>
        </p:blipFill>
        <p:spPr>
          <a:xfrm>
            <a:off x="6958584" y="3458015"/>
            <a:ext cx="2816352" cy="2010401"/>
          </a:xfrm>
        </p:spPr>
      </p:pic>
      <p:pic>
        <p:nvPicPr>
          <p:cNvPr id="30" name="Picture Placeholder 29">
            <a:extLst>
              <a:ext uri="{FF2B5EF4-FFF2-40B4-BE49-F238E27FC236}">
                <a16:creationId xmlns:a16="http://schemas.microsoft.com/office/drawing/2014/main" id="{0AFCCC7A-696F-47C7-B1B8-6D5782CB2B9F}"/>
              </a:ext>
            </a:extLst>
          </p:cNvPr>
          <p:cNvPicPr>
            <a:picLocks noGrp="1" noChangeAspect="1"/>
          </p:cNvPicPr>
          <p:nvPr>
            <p:ph type="pic" sz="quarter" idx="30"/>
          </p:nvPr>
        </p:nvPicPr>
        <p:blipFill rotWithShape="1">
          <a:blip r:embed="rId4">
            <a:extLst>
              <a:ext uri="{28A0092B-C50C-407E-A947-70E740481C1C}">
                <a14:useLocalDpi xmlns:a14="http://schemas.microsoft.com/office/drawing/2010/main" val="0"/>
              </a:ext>
            </a:extLst>
          </a:blip>
          <a:srcRect t="6957" b="8663"/>
          <a:stretch/>
        </p:blipFill>
        <p:spPr>
          <a:xfrm>
            <a:off x="3768899" y="2107945"/>
            <a:ext cx="2456140" cy="1753270"/>
          </a:xfrm>
        </p:spPr>
      </p:pic>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(red and gray design)</Template>
  <TotalTime>0</TotalTime>
  <Words>277</Words>
  <Application>Microsoft Office PowerPoint</Application>
  <PresentationFormat>Custom</PresentationFormat>
  <Paragraphs>32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Winter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2018-04-18T14:24:29Z</dcterms:created>
  <dcterms:modified xsi:type="dcterms:W3CDTF">2020-01-06T15:26:52Z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